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0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41" r:id="rId22"/>
    <p:sldId id="326" r:id="rId23"/>
    <p:sldId id="327" r:id="rId24"/>
    <p:sldId id="331" r:id="rId25"/>
    <p:sldId id="332" r:id="rId26"/>
    <p:sldId id="328" r:id="rId27"/>
    <p:sldId id="333" r:id="rId28"/>
    <p:sldId id="335" r:id="rId29"/>
    <p:sldId id="336" r:id="rId30"/>
    <p:sldId id="337" r:id="rId31"/>
    <p:sldId id="338" r:id="rId32"/>
    <p:sldId id="339" r:id="rId33"/>
    <p:sldId id="340" r:id="rId34"/>
    <p:sldId id="343" r:id="rId35"/>
    <p:sldId id="344" r:id="rId36"/>
    <p:sldId id="270" r:id="rId37"/>
    <p:sldId id="345" r:id="rId38"/>
    <p:sldId id="350" r:id="rId39"/>
  </p:sldIdLst>
  <p:sldSz cx="9144000" cy="5143500" type="screen16x9"/>
  <p:notesSz cx="6858000" cy="9144000"/>
  <p:embeddedFontLst>
    <p:embeddedFont>
      <p:font typeface="Bahiana" pitchFamily="2" charset="77"/>
      <p:regular r:id="rId41"/>
    </p:embeddedFont>
    <p:embeddedFont>
      <p:font typeface="Barlow Semi Condensed" pitchFamily="2" charset="77"/>
      <p:regular r:id="rId42"/>
      <p:bold r:id="rId43"/>
      <p:italic r:id="rId44"/>
      <p:boldItalic r:id="rId45"/>
    </p:embeddedFont>
    <p:embeddedFont>
      <p:font typeface="Barlow Semi Condensed Medium" pitchFamily="2" charset="77"/>
      <p:regular r:id="rId46"/>
      <p:bold r:id="rId47"/>
      <p:italic r:id="rId48"/>
      <p:boldItalic r:id="rId49"/>
    </p:embeddedFont>
    <p:embeddedFont>
      <p:font typeface="Barlow Semi Condensed SemiBold" pitchFamily="2" charset="77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Fira Sans Extra Condensed Medium" panose="020B0603050000020004" pitchFamily="34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8"/>
  </p:normalViewPr>
  <p:slideViewPr>
    <p:cSldViewPr snapToGrid="0">
      <p:cViewPr varScale="1">
        <p:scale>
          <a:sx n="133" d="100"/>
          <a:sy n="133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98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5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 err="1"/>
              <a:t>a.a.</a:t>
            </a:r>
            <a:r>
              <a:rPr lang="en-US" dirty="0"/>
              <a:t>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it-IT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dirty="0" err="1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is</a:t>
                </a:r>
                <a:r>
                  <a:rPr lang="it-IT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dirty="0" err="1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larger</a:t>
                </a:r>
                <a:r>
                  <a:rPr lang="it-IT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.</a:t>
                </a:r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blipFill>
                <a:blip r:embed="rId6"/>
                <a:stretch>
                  <a:fillRect l="-295" t="-4000" r="-98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segments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,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we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will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have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it-IT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b="1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possible</a:t>
                </a:r>
                <a:r>
                  <a:rPr lang="it-IT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b="1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solutions</a:t>
                </a:r>
                <a:r>
                  <a:rPr lang="it-IT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836" t="-1653" r="-557" b="-7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branches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(with the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lower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</a:t>
                </a:r>
                <a:r>
                  <a:rPr lang="it-IT" dirty="0" err="1">
                    <a:latin typeface="Roboto Condensed Light" panose="020B0604020202020204" charset="0"/>
                    <a:ea typeface="Roboto Condensed Light" panose="020B0604020202020204" charset="0"/>
                  </a:rPr>
                  <a:t>loss</a:t>
                </a:r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411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Let’s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suppose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that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we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found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a set of 3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segments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for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having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a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problem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sz="1800" b="0" i="0" u="none" strike="noStrike" baseline="0" dirty="0" err="1">
                <a:latin typeface="Roboto Condensed Light" panose="020B0604020202020204" charset="0"/>
                <a:ea typeface="Roboto Condensed Light" panose="020B0604020202020204" charset="0"/>
              </a:rPr>
              <a:t>well-defined</a:t>
            </a:r>
            <a:r>
              <a:rPr lang="it-IT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10" y="1322233"/>
            <a:ext cx="3541450" cy="255053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1" y="1322233"/>
            <a:ext cx="3883953" cy="255053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709" y="3984042"/>
            <a:ext cx="3541450" cy="975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45710" y="1322233"/>
            <a:ext cx="3503530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710" y="1322233"/>
            <a:ext cx="4325995" cy="255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3630" y="1322233"/>
            <a:ext cx="346560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4761" y="1763121"/>
            <a:ext cx="4205944" cy="2550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596152" y="1104089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2" y="1104089"/>
                <a:ext cx="3891193" cy="6981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494761" y="4066024"/>
                <a:ext cx="2460866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61" y="4066024"/>
                <a:ext cx="2460866" cy="325025"/>
              </a:xfrm>
              <a:prstGeom prst="rect">
                <a:avLst/>
              </a:prstGeom>
              <a:blipFill>
                <a:blip r:embed="rId8"/>
                <a:stretch>
                  <a:fillRect l="-743" t="-3774" b="-13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 err="1"/>
              <a:t>Validation</a:t>
            </a:r>
            <a:endParaRPr lang="it-IT" sz="24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1417320"/>
            <a:ext cx="4396740" cy="310134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858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909488" y="2417861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88" y="2417861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581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75024"/>
            <a:ext cx="367199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5858" y="1290523"/>
            <a:ext cx="2292283" cy="3537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0F5B542F-1C99-844C-A223-488D1847F8EB}"/>
                  </a:ext>
                </a:extLst>
              </p:cNvPr>
              <p:cNvSpPr txBox="1"/>
              <p:nvPr/>
            </p:nvSpPr>
            <p:spPr>
              <a:xfrm>
                <a:off x="752690" y="2416675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0F5B542F-1C99-844C-A223-488D1847F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90" y="2416675"/>
                <a:ext cx="2673168" cy="310150"/>
              </a:xfrm>
              <a:prstGeom prst="rect">
                <a:avLst/>
              </a:prstGeom>
              <a:blipFill>
                <a:blip r:embed="rId4"/>
                <a:stretch>
                  <a:fillRect l="-948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63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 err="1"/>
              <a:t>Validation</a:t>
            </a:r>
            <a:endParaRPr lang="it-I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4" t="4564" r="5519" b="3630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5" t="4564" r="6194" b="3629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62873" y="25880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92649" y="1102569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7" y="886807"/>
            <a:ext cx="2972316" cy="33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200" dirty="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600" dirty="0"/>
              <a:t>As before, we proceeded by taking the </a:t>
            </a:r>
            <a:r>
              <a:rPr lang="en-US" sz="1600" b="1" dirty="0"/>
              <a:t>absolute value of the torque</a:t>
            </a:r>
            <a:r>
              <a:rPr lang="en-US" sz="1600" dirty="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US" sz="1600" dirty="0"/>
          </a:p>
          <a:p>
            <a:pPr marL="0" lvl="0" indent="0" algn="just"/>
            <a:endParaRPr lang="en-US" sz="1600" dirty="0"/>
          </a:p>
          <a:p>
            <a:pPr marL="0" lvl="0" indent="0" algn="just"/>
            <a:r>
              <a:rPr lang="en-US" sz="1600" dirty="0"/>
              <a:t>By doing so, we faced a big problem: in fact, when the robot increases its </a:t>
            </a:r>
            <a:r>
              <a:rPr lang="en-US" sz="1600" b="1" dirty="0"/>
              <a:t>complexity</a:t>
            </a:r>
            <a:r>
              <a:rPr lang="en-US" sz="1600" dirty="0"/>
              <a:t>, the tree algorithm becomes tremendously </a:t>
            </a:r>
            <a:r>
              <a:rPr lang="en-US" sz="1600" b="1" dirty="0"/>
              <a:t>slow</a:t>
            </a:r>
            <a:r>
              <a:rPr lang="en-US" sz="1600" dirty="0"/>
              <a:t> and it takes </a:t>
            </a:r>
            <a:r>
              <a:rPr lang="en-US" sz="1600" b="1" dirty="0"/>
              <a:t>days </a:t>
            </a:r>
            <a:r>
              <a:rPr lang="en-US" sz="1600" dirty="0"/>
              <a:t>or even </a:t>
            </a:r>
            <a:r>
              <a:rPr lang="en-US" sz="1600" b="1" dirty="0"/>
              <a:t>weeks</a:t>
            </a:r>
            <a:r>
              <a:rPr lang="en-US" sz="1600" dirty="0"/>
              <a:t> to finish its execution.</a:t>
            </a:r>
            <a:endParaRPr lang="en-GB" sz="1600" dirty="0"/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 err="1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</a:t>
            </a:r>
            <a:r>
              <a:rPr lang="it-IT" sz="1600" dirty="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 the </a:t>
            </a:r>
            <a:r>
              <a:rPr lang="it-IT" sz="1600" dirty="0" err="1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Algorithm</a:t>
            </a:r>
            <a:r>
              <a:rPr lang="it-IT" sz="1600" dirty="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 to a </a:t>
            </a:r>
            <a:r>
              <a:rPr lang="it-IT" sz="1600" dirty="0" err="1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real</a:t>
            </a:r>
            <a:r>
              <a:rPr lang="it-IT" sz="1600" dirty="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 Robot:</a:t>
            </a:r>
            <a:endParaRPr lang="it-IT" sz="1800" dirty="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it-IT" sz="1800" dirty="0" err="1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</a:t>
            </a:r>
            <a:r>
              <a:rPr lang="it-IT" sz="1800" dirty="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 </a:t>
            </a:r>
            <a:r>
              <a:rPr lang="it-IT" sz="1800" dirty="0" err="1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Emika</a:t>
            </a:r>
            <a:r>
              <a:rPr lang="it-IT" sz="1800" dirty="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t="-2500" r="-1531" b="-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1020" t="-2500" r="-21429" b="-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US" sz="1600" i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possibilities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it-IT" dirty="0" err="1">
                <a:solidFill>
                  <a:srgbClr val="434343"/>
                </a:solidFill>
              </a:rPr>
              <a:t>Algorithm</a:t>
            </a:r>
            <a:endParaRPr lang="it-IT" dirty="0">
              <a:solidFill>
                <a:srgbClr val="43434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the best by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comparing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the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two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losses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signs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combination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</a:t>
            </a:r>
          </a:p>
          <a:p>
            <a:pPr algn="ctr"/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consistent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dynamical</a:t>
            </a:r>
            <a:r>
              <a:rPr lang="it-IT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parameters</a:t>
            </a:r>
            <a:endParaRPr lang="it-IT" b="1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execution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much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faster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</a:t>
            </a:r>
          </a:p>
          <a:p>
            <a:r>
              <a:rPr lang="it-IT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</a:t>
            </a:r>
            <a:r>
              <a:rPr lang="it-IT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estimating</a:t>
            </a:r>
            <a:r>
              <a:rPr lang="it-IT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the </a:t>
            </a:r>
            <a:r>
              <a:rPr lang="it-IT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signs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</a:t>
            </a:r>
            <a:r>
              <a:rPr lang="it-IT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run</a:t>
            </a:r>
            <a:r>
              <a:rPr lang="it-IT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</a:t>
            </a:r>
            <a:r>
              <a:rPr lang="it-IT" b="1" dirty="0" err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algorithm</a:t>
            </a:r>
            <a:endParaRPr lang="it-IT" b="1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 err="1"/>
              <a:t>Results</a:t>
            </a:r>
            <a:endParaRPr lang="it-IT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1608</Words>
  <Application>Microsoft Macintosh PowerPoint</Application>
  <PresentationFormat>Presentazione su schermo (16:9)</PresentationFormat>
  <Paragraphs>324</Paragraphs>
  <Slides>38</Slides>
  <Notes>38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Fira Sans Extra Condensed Medium</vt:lpstr>
      <vt:lpstr>Cambria Math</vt:lpstr>
      <vt:lpstr>Arial</vt:lpstr>
      <vt:lpstr>Bahiana</vt:lpstr>
      <vt:lpstr>Barlow Semi Condensed</vt:lpstr>
      <vt:lpstr>Roboto Condensed Light</vt:lpstr>
      <vt:lpstr>Barlow Semi Condensed SemiBold</vt:lpstr>
      <vt:lpstr>Barlow Semi Condensed Medium</vt:lpstr>
      <vt:lpstr>Annual Report General by Slidesgo</vt:lpstr>
      <vt:lpstr>ROBOTICS 2</vt:lpstr>
      <vt:lpstr>PBPR ALGORITHM</vt:lpstr>
      <vt:lpstr>Presentazione standard di PowerPoint</vt:lpstr>
      <vt:lpstr>Presentazione standard di PowerPoint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BUILDING THE TREE</vt:lpstr>
      <vt:lpstr>PRUNING THE TREE</vt:lpstr>
      <vt:lpstr>PRUNING THE TREE</vt:lpstr>
      <vt:lpstr>PRUNING THE TREE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CONSIDERATIONS</vt:lpstr>
      <vt:lpstr>Presentazione standard di PowerPoint</vt:lpstr>
      <vt:lpstr>RELAXING THE PROBLEM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Veronica Vulcano</cp:lastModifiedBy>
  <cp:revision>69</cp:revision>
  <dcterms:modified xsi:type="dcterms:W3CDTF">2020-11-27T19:33:04Z</dcterms:modified>
</cp:coreProperties>
</file>